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handoutMasterIdLst>
    <p:handoutMasterId r:id="rId14"/>
  </p:handoutMasterIdLst>
  <p:sldIdLst>
    <p:sldId id="382" r:id="rId2"/>
    <p:sldId id="447" r:id="rId3"/>
    <p:sldId id="448" r:id="rId4"/>
    <p:sldId id="449" r:id="rId5"/>
    <p:sldId id="450" r:id="rId6"/>
    <p:sldId id="456" r:id="rId7"/>
    <p:sldId id="457" r:id="rId8"/>
    <p:sldId id="458" r:id="rId9"/>
    <p:sldId id="451" r:id="rId10"/>
    <p:sldId id="452" r:id="rId11"/>
    <p:sldId id="453" r:id="rId12"/>
    <p:sldId id="455" r:id="rId13"/>
  </p:sldIdLst>
  <p:sldSz cx="10287000" cy="6858000" type="35mm"/>
  <p:notesSz cx="6858000" cy="92662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00CC"/>
    <a:srgbClr val="2D0080"/>
    <a:srgbClr val="2D0086"/>
    <a:srgbClr val="310094"/>
    <a:srgbClr val="333399"/>
    <a:srgbClr val="000066"/>
    <a:srgbClr val="1F0058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462" y="36"/>
      </p:cViewPr>
      <p:guideLst>
        <p:guide orient="horz" pos="2160"/>
        <p:guide pos="3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92639" cy="45755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635" tIns="45318" rIns="90635" bIns="45318" numCol="1" anchor="t" anchorCtr="0" compatLnSpc="1">
            <a:prstTxWarp prst="textNoShape">
              <a:avLst/>
            </a:prstTxWarp>
          </a:bodyPr>
          <a:lstStyle>
            <a:lvl1pPr defTabSz="906912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8573" y="1"/>
            <a:ext cx="2994185" cy="45755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635" tIns="45318" rIns="90635" bIns="45318" numCol="1" anchor="t" anchorCtr="0" compatLnSpc="1">
            <a:prstTxWarp prst="textNoShape">
              <a:avLst/>
            </a:prstTxWarp>
          </a:bodyPr>
          <a:lstStyle>
            <a:lvl1pPr algn="r" defTabSz="906912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24685"/>
            <a:ext cx="2992639" cy="45595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635" tIns="45318" rIns="90635" bIns="45318" numCol="1" anchor="b" anchorCtr="0" compatLnSpc="1">
            <a:prstTxWarp prst="textNoShape">
              <a:avLst/>
            </a:prstTxWarp>
          </a:bodyPr>
          <a:lstStyle>
            <a:lvl1pPr defTabSz="906912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8573" y="8824685"/>
            <a:ext cx="2994185" cy="45595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635" tIns="45318" rIns="90635" bIns="45318" numCol="1" anchor="b" anchorCtr="0" compatLnSpc="1">
            <a:prstTxWarp prst="textNoShape">
              <a:avLst/>
            </a:prstTxWarp>
          </a:bodyPr>
          <a:lstStyle>
            <a:lvl1pPr algn="r" defTabSz="906912">
              <a:defRPr sz="1200"/>
            </a:lvl1pPr>
          </a:lstStyle>
          <a:p>
            <a:pPr>
              <a:defRPr/>
            </a:pPr>
            <a:fld id="{DD54C70E-586E-494B-BF2D-5BDE6A11CA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479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0" name="Rectangle 28"/>
          <p:cNvSpPr>
            <a:spLocks noGrp="1" noChangeArrowheads="1"/>
          </p:cNvSpPr>
          <p:nvPr>
            <p:ph type="ctrTitle" sz="quarter"/>
          </p:nvPr>
        </p:nvSpPr>
        <p:spPr>
          <a:xfrm>
            <a:off x="771525" y="22860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3101" name="Rectangle 2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314575" y="4114800"/>
            <a:ext cx="7200900" cy="17526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22B80D4-71E0-4614-A022-0ED7819D93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E7AE3-2615-48CD-953B-AF5926812F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7900" y="381000"/>
            <a:ext cx="2187575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64135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E9400-27CE-43B4-89BD-0C4CC5E880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2D364-4C9D-411C-B5DD-2733C86175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D9583-20B9-4F5B-9364-55DE29A418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600200"/>
            <a:ext cx="4295775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295775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2826C5-7B33-490A-A4A4-C6C5DF1C19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09E000-1BD3-463D-A69C-86EBA8A169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5E3348-4F62-48CD-8CE3-70B6A8A6DC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24E65-35C5-4AD1-B551-B60461D7A2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1E413-206C-4D87-B3DC-D5F342F1F8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1F69B3-68DF-4945-BC76-F173DD6711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hlink">
                <a:gamma/>
                <a:shade val="46275"/>
                <a:invGamma/>
              </a:schemeClr>
            </a:gs>
            <a:gs pos="100000">
              <a:schemeClr val="hlink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3810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600200"/>
            <a:ext cx="874395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067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68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69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>
              <a:defRPr/>
            </a:pPr>
            <a:fld id="{3792AA5F-E034-438A-A974-C6F4E6728D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4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2.png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743950" cy="762000"/>
          </a:xfrm>
        </p:spPr>
        <p:txBody>
          <a:bodyPr/>
          <a:lstStyle/>
          <a:p>
            <a:r>
              <a:rPr lang="en-US" sz="4400" b="1" dirty="0">
                <a:solidFill>
                  <a:srgbClr val="FFC000"/>
                </a:solidFill>
              </a:rPr>
              <a:t>Demography</a:t>
            </a:r>
          </a:p>
        </p:txBody>
      </p:sp>
      <p:sp>
        <p:nvSpPr>
          <p:cNvPr id="208899" name="Text Box 3"/>
          <p:cNvSpPr txBox="1">
            <a:spLocks noChangeArrowheads="1"/>
          </p:cNvSpPr>
          <p:nvPr/>
        </p:nvSpPr>
        <p:spPr bwMode="auto">
          <a:xfrm>
            <a:off x="304800" y="1676400"/>
            <a:ext cx="9753600" cy="3632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Arial" charset="0"/>
              </a:rPr>
              <a:t>-  The study of population structure and composition</a:t>
            </a:r>
          </a:p>
          <a:p>
            <a:pPr>
              <a:spcBef>
                <a:spcPct val="50000"/>
              </a:spcBef>
            </a:pPr>
            <a:endParaRPr lang="en-US" sz="2800"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2800">
                <a:latin typeface="Arial" charset="0"/>
              </a:rPr>
              <a:t>Demography can be divided into two distinct areas of study.</a:t>
            </a:r>
          </a:p>
          <a:p>
            <a:pPr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  <a:latin typeface="Arial" charset="0"/>
              </a:rPr>
              <a:t>  1) Demographic Structure</a:t>
            </a:r>
          </a:p>
          <a:p>
            <a:pPr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  <a:latin typeface="Arial" charset="0"/>
              </a:rPr>
              <a:t>  2) Life-History Processes</a:t>
            </a:r>
          </a:p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8659978" y="224879"/>
            <a:ext cx="1475084" cy="40011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R. KYES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8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8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8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743950" cy="762000"/>
          </a:xfrm>
        </p:spPr>
        <p:txBody>
          <a:bodyPr/>
          <a:lstStyle/>
          <a:p>
            <a:r>
              <a:rPr lang="en-US">
                <a:solidFill>
                  <a:srgbClr val="FFFF00"/>
                </a:solidFill>
              </a:rPr>
              <a:t>Life-History Processes</a:t>
            </a:r>
            <a:endParaRPr lang="en-US"/>
          </a:p>
        </p:txBody>
      </p:sp>
      <p:sp>
        <p:nvSpPr>
          <p:cNvPr id="294915" name="Text Box 3"/>
          <p:cNvSpPr txBox="1">
            <a:spLocks noChangeArrowheads="1"/>
          </p:cNvSpPr>
          <p:nvPr/>
        </p:nvSpPr>
        <p:spPr bwMode="auto">
          <a:xfrm>
            <a:off x="304800" y="1219200"/>
            <a:ext cx="9982200" cy="35401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latin typeface="Arial" charset="0"/>
              </a:rPr>
              <a:t>These factors at represented in the following model:</a:t>
            </a:r>
          </a:p>
          <a:p>
            <a:pPr>
              <a:spcBef>
                <a:spcPct val="50000"/>
              </a:spcBef>
              <a:defRPr/>
            </a:pPr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	B     		I     		D     		E</a:t>
            </a:r>
          </a:p>
          <a:p>
            <a:pPr>
              <a:spcBef>
                <a:spcPct val="50000"/>
              </a:spcBef>
              <a:defRPr/>
            </a:pPr>
            <a:r>
              <a:rPr lang="en-US" sz="2600">
                <a:solidFill>
                  <a:srgbClr val="FFFF00"/>
                </a:solidFill>
                <a:latin typeface="Arial" charset="0"/>
              </a:rPr>
              <a:t>	        birth	 immigration	       death	    emigration</a:t>
            </a:r>
          </a:p>
          <a:p>
            <a:pPr>
              <a:spcBef>
                <a:spcPct val="50000"/>
              </a:spcBef>
              <a:defRPr/>
            </a:pPr>
            <a:r>
              <a:rPr lang="en-US" sz="2600">
                <a:solidFill>
                  <a:srgbClr val="FFFF00"/>
                </a:solidFill>
                <a:latin typeface="Arial" charset="0"/>
              </a:rPr>
              <a:t>	</a:t>
            </a:r>
            <a:endParaRPr lang="en-US" sz="2800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ct val="50000"/>
              </a:spcBef>
              <a:defRPr/>
            </a:pPr>
            <a:endParaRPr lang="en-US" sz="2800">
              <a:solidFill>
                <a:srgbClr val="FFFF00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/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743950" cy="762000"/>
          </a:xfrm>
        </p:spPr>
        <p:txBody>
          <a:bodyPr/>
          <a:lstStyle/>
          <a:p>
            <a:r>
              <a:rPr lang="en-US">
                <a:solidFill>
                  <a:srgbClr val="FFFF00"/>
                </a:solidFill>
              </a:rPr>
              <a:t>Life-History Processes</a:t>
            </a:r>
            <a:endParaRPr lang="en-US"/>
          </a:p>
        </p:txBody>
      </p:sp>
      <p:sp>
        <p:nvSpPr>
          <p:cNvPr id="296963" name="Text Box 3"/>
          <p:cNvSpPr txBox="1">
            <a:spLocks noChangeArrowheads="1"/>
          </p:cNvSpPr>
          <p:nvPr/>
        </p:nvSpPr>
        <p:spPr bwMode="auto">
          <a:xfrm>
            <a:off x="304800" y="1219200"/>
            <a:ext cx="9982200" cy="49291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latin typeface="Arial" charset="0"/>
              </a:rPr>
              <a:t>These factors at represented in the following model:</a:t>
            </a:r>
          </a:p>
          <a:p>
            <a:pPr>
              <a:spcBef>
                <a:spcPct val="50000"/>
              </a:spcBef>
              <a:defRPr/>
            </a:pPr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	B     		I     		D     		E</a:t>
            </a:r>
          </a:p>
          <a:p>
            <a:pPr>
              <a:spcBef>
                <a:spcPct val="50000"/>
              </a:spcBef>
              <a:defRPr/>
            </a:pPr>
            <a:r>
              <a:rPr lang="en-US" sz="2600">
                <a:solidFill>
                  <a:srgbClr val="FFFF00"/>
                </a:solidFill>
                <a:latin typeface="Arial" charset="0"/>
              </a:rPr>
              <a:t>	        birth	 immigration	       death	    emigration</a:t>
            </a:r>
          </a:p>
          <a:p>
            <a:pPr>
              <a:spcBef>
                <a:spcPct val="50000"/>
              </a:spcBef>
              <a:defRPr/>
            </a:pPr>
            <a:r>
              <a:rPr lang="en-US" sz="2600">
                <a:solidFill>
                  <a:srgbClr val="FFFF00"/>
                </a:solidFill>
                <a:latin typeface="Arial" charset="0"/>
              </a:rPr>
              <a:t>	    50%:50%					</a:t>
            </a:r>
          </a:p>
          <a:p>
            <a:pPr>
              <a:spcBef>
                <a:spcPct val="50000"/>
              </a:spcBef>
              <a:defRPr/>
            </a:pPr>
            <a:endParaRPr lang="en-US" sz="2600">
              <a:solidFill>
                <a:srgbClr val="FFFF00"/>
              </a:solidFill>
              <a:latin typeface="Arial" charset="0"/>
            </a:endParaRPr>
          </a:p>
          <a:p>
            <a:pPr>
              <a:defRPr/>
            </a:pPr>
            <a:r>
              <a:rPr lang="en-US" sz="2600">
                <a:solidFill>
                  <a:srgbClr val="FFFF00"/>
                </a:solidFill>
                <a:latin typeface="Arial" charset="0"/>
              </a:rPr>
              <a:t>			          </a:t>
            </a:r>
          </a:p>
          <a:p>
            <a:pPr>
              <a:defRPr/>
            </a:pPr>
            <a:r>
              <a:rPr lang="en-US" sz="2600">
                <a:solidFill>
                  <a:srgbClr val="FFFF00"/>
                </a:solidFill>
                <a:latin typeface="Arial" charset="0"/>
              </a:rPr>
              <a:t>				</a:t>
            </a:r>
            <a:endParaRPr lang="en-US" sz="2800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ct val="50000"/>
              </a:spcBef>
              <a:defRPr/>
            </a:pPr>
            <a:endParaRPr lang="en-US" sz="2800">
              <a:solidFill>
                <a:srgbClr val="FFFF00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/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743950" cy="762000"/>
          </a:xfrm>
        </p:spPr>
        <p:txBody>
          <a:bodyPr/>
          <a:lstStyle/>
          <a:p>
            <a:r>
              <a:rPr lang="en-US">
                <a:solidFill>
                  <a:srgbClr val="FFFF00"/>
                </a:solidFill>
              </a:rPr>
              <a:t>Life-History Processes</a:t>
            </a:r>
            <a:endParaRPr lang="en-US"/>
          </a:p>
        </p:txBody>
      </p:sp>
      <p:sp>
        <p:nvSpPr>
          <p:cNvPr id="299011" name="Text Box 3"/>
          <p:cNvSpPr txBox="1">
            <a:spLocks noChangeArrowheads="1"/>
          </p:cNvSpPr>
          <p:nvPr/>
        </p:nvSpPr>
        <p:spPr bwMode="auto">
          <a:xfrm>
            <a:off x="304800" y="1219200"/>
            <a:ext cx="9982200" cy="66087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latin typeface="Arial" charset="0"/>
              </a:rPr>
              <a:t>These factors at represented in the following model:</a:t>
            </a:r>
          </a:p>
          <a:p>
            <a:pPr>
              <a:spcBef>
                <a:spcPct val="50000"/>
              </a:spcBef>
              <a:defRPr/>
            </a:pPr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	B     		I     		D     		E</a:t>
            </a:r>
          </a:p>
          <a:p>
            <a:pPr>
              <a:spcBef>
                <a:spcPct val="50000"/>
              </a:spcBef>
              <a:defRPr/>
            </a:pPr>
            <a:r>
              <a:rPr lang="en-US" sz="2600">
                <a:solidFill>
                  <a:srgbClr val="FFFF00"/>
                </a:solidFill>
                <a:latin typeface="Arial" charset="0"/>
              </a:rPr>
              <a:t>	        birth	 immigration	       death	    emigration</a:t>
            </a:r>
          </a:p>
          <a:p>
            <a:pPr>
              <a:spcBef>
                <a:spcPct val="50000"/>
              </a:spcBef>
              <a:defRPr/>
            </a:pPr>
            <a:r>
              <a:rPr lang="en-US" sz="2600">
                <a:solidFill>
                  <a:srgbClr val="FFFF00"/>
                </a:solidFill>
                <a:latin typeface="Arial" charset="0"/>
              </a:rPr>
              <a:t>	    50%:50%					subadult males</a:t>
            </a:r>
          </a:p>
          <a:p>
            <a:pPr>
              <a:spcBef>
                <a:spcPct val="50000"/>
              </a:spcBef>
              <a:defRPr/>
            </a:pPr>
            <a:endParaRPr lang="en-US" sz="2600">
              <a:solidFill>
                <a:srgbClr val="FFFF00"/>
              </a:solidFill>
              <a:latin typeface="Arial" charset="0"/>
            </a:endParaRPr>
          </a:p>
          <a:p>
            <a:pPr>
              <a:defRPr/>
            </a:pPr>
            <a:r>
              <a:rPr lang="en-US" sz="2600">
                <a:solidFill>
                  <a:srgbClr val="FFFF00"/>
                </a:solidFill>
                <a:latin typeface="Arial" charset="0"/>
              </a:rPr>
              <a:t>			          </a:t>
            </a:r>
          </a:p>
          <a:p>
            <a:pPr>
              <a:defRPr/>
            </a:pPr>
            <a:r>
              <a:rPr lang="en-US" sz="2600">
                <a:solidFill>
                  <a:srgbClr val="FFFF00"/>
                </a:solidFill>
                <a:latin typeface="Arial" charset="0"/>
              </a:rPr>
              <a:t>				    higher % of young males </a:t>
            </a:r>
          </a:p>
          <a:p>
            <a:pPr>
              <a:defRPr/>
            </a:pPr>
            <a:r>
              <a:rPr lang="en-US" sz="2600">
                <a:solidFill>
                  <a:srgbClr val="FFFF00"/>
                </a:solidFill>
                <a:latin typeface="Arial" charset="0"/>
              </a:rPr>
              <a:t>				      compared to females	</a:t>
            </a:r>
          </a:p>
          <a:p>
            <a:pPr>
              <a:spcBef>
                <a:spcPct val="50000"/>
              </a:spcBef>
              <a:defRPr/>
            </a:pPr>
            <a:endParaRPr lang="en-US" sz="2800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ct val="50000"/>
              </a:spcBef>
              <a:defRPr/>
            </a:pPr>
            <a:endParaRPr lang="en-US" sz="2800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ct val="50000"/>
              </a:spcBef>
              <a:defRPr/>
            </a:pPr>
            <a:endParaRPr lang="en-US" sz="2800">
              <a:solidFill>
                <a:srgbClr val="FFFF00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15364" name="Oval 4"/>
          <p:cNvSpPr>
            <a:spLocks noChangeArrowheads="1"/>
          </p:cNvSpPr>
          <p:nvPr/>
        </p:nvSpPr>
        <p:spPr bwMode="auto">
          <a:xfrm>
            <a:off x="6553200" y="3048000"/>
            <a:ext cx="2667000" cy="609600"/>
          </a:xfrm>
          <a:prstGeom prst="ellips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>
            <a:off x="8001000" y="3657600"/>
            <a:ext cx="0" cy="3810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 flipH="1">
            <a:off x="4114800" y="4038600"/>
            <a:ext cx="38862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 flipV="1">
            <a:off x="4114800" y="3200400"/>
            <a:ext cx="0" cy="8382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>
            <a:off x="6019800" y="3048000"/>
            <a:ext cx="0" cy="14478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074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743950" cy="762000"/>
          </a:xfrm>
        </p:spPr>
        <p:txBody>
          <a:bodyPr/>
          <a:lstStyle/>
          <a:p>
            <a:r>
              <a:rPr lang="en-US">
                <a:solidFill>
                  <a:srgbClr val="FFFF00"/>
                </a:solidFill>
              </a:rPr>
              <a:t>Demographic Structure</a:t>
            </a:r>
            <a:endParaRPr lang="en-US"/>
          </a:p>
        </p:txBody>
      </p:sp>
      <p:sp>
        <p:nvSpPr>
          <p:cNvPr id="6147" name="Text Box 3075"/>
          <p:cNvSpPr txBox="1">
            <a:spLocks noChangeArrowheads="1"/>
          </p:cNvSpPr>
          <p:nvPr/>
        </p:nvSpPr>
        <p:spPr bwMode="auto">
          <a:xfrm>
            <a:off x="152400" y="1676400"/>
            <a:ext cx="9982200" cy="4273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  <a:latin typeface="Arial" charset="0"/>
              </a:rPr>
              <a:t>Group Size</a:t>
            </a:r>
            <a:r>
              <a:rPr lang="en-US" sz="2800">
                <a:latin typeface="Arial" charset="0"/>
              </a:rPr>
              <a:t> -  number of animals in a group.</a:t>
            </a:r>
          </a:p>
          <a:p>
            <a:pPr>
              <a:spcBef>
                <a:spcPct val="50000"/>
              </a:spcBef>
            </a:pPr>
            <a:endParaRPr lang="en-US" sz="280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2800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2800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2800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2800">
              <a:solidFill>
                <a:srgbClr val="FFFF00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lang="en-US"/>
          </a:p>
        </p:txBody>
      </p:sp>
      <p:pic>
        <p:nvPicPr>
          <p:cNvPr id="6148" name="Picture 3076" descr="slide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743200"/>
            <a:ext cx="4800600" cy="31972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149" name="Picture 3078" descr="slide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2743200"/>
            <a:ext cx="4800600" cy="3200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150" name="Text Box 3079"/>
          <p:cNvSpPr txBox="1">
            <a:spLocks noChangeArrowheads="1"/>
          </p:cNvSpPr>
          <p:nvPr/>
        </p:nvSpPr>
        <p:spPr bwMode="auto">
          <a:xfrm>
            <a:off x="5143500" y="6153090"/>
            <a:ext cx="4953000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    Group size count while crossing in trees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743950" cy="762000"/>
          </a:xfrm>
        </p:spPr>
        <p:txBody>
          <a:bodyPr/>
          <a:lstStyle/>
          <a:p>
            <a:r>
              <a:rPr lang="en-US">
                <a:solidFill>
                  <a:srgbClr val="FFFF00"/>
                </a:solidFill>
              </a:rPr>
              <a:t>Demographic Structure</a:t>
            </a:r>
            <a:endParaRPr lang="en-US"/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52400" y="1676400"/>
            <a:ext cx="9982200" cy="283154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FF00"/>
                </a:solidFill>
                <a:latin typeface="Arial" charset="0"/>
              </a:rPr>
              <a:t>Group Size</a:t>
            </a:r>
            <a:r>
              <a:rPr lang="en-US" sz="2800" dirty="0">
                <a:latin typeface="Arial" charset="0"/>
              </a:rPr>
              <a:t> -  number of animals in a group.</a:t>
            </a:r>
          </a:p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FF00"/>
                </a:solidFill>
                <a:latin typeface="Arial" charset="0"/>
              </a:rPr>
              <a:t>Group Composition</a:t>
            </a:r>
            <a:r>
              <a:rPr lang="en-US" sz="2800" dirty="0">
                <a:latin typeface="Arial" charset="0"/>
              </a:rPr>
              <a:t> - number of animal of each age/sex class.</a:t>
            </a:r>
          </a:p>
          <a:p>
            <a:pPr>
              <a:spcBef>
                <a:spcPct val="50000"/>
              </a:spcBef>
            </a:pPr>
            <a:r>
              <a:rPr lang="en-US" sz="2800" dirty="0">
                <a:latin typeface="Arial" charset="0"/>
              </a:rPr>
              <a:t>				(Infants, Juveniles, </a:t>
            </a:r>
            <a:r>
              <a:rPr lang="en-US" sz="2800" dirty="0" err="1">
                <a:latin typeface="Arial" charset="0"/>
              </a:rPr>
              <a:t>Subadults</a:t>
            </a:r>
            <a:r>
              <a:rPr lang="en-US" sz="2800" dirty="0">
                <a:latin typeface="Arial" charset="0"/>
              </a:rPr>
              <a:t>, Adults)</a:t>
            </a:r>
          </a:p>
          <a:p>
            <a:pPr>
              <a:spcBef>
                <a:spcPct val="50000"/>
              </a:spcBef>
            </a:pPr>
            <a:endParaRPr lang="en-US" sz="1600" dirty="0"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2800" dirty="0">
                <a:latin typeface="Arial" charset="0"/>
              </a:rPr>
              <a:t>				</a:t>
            </a:r>
            <a:endParaRPr lang="en-US" dirty="0"/>
          </a:p>
        </p:txBody>
      </p:sp>
      <p:pic>
        <p:nvPicPr>
          <p:cNvPr id="7172" name="Picture 7" descr="slide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" y="3581400"/>
            <a:ext cx="4578220" cy="3048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12"/>
          <p:cNvGraphicFramePr>
            <a:graphicFrameLocks noGrp="1" noChangeAspect="1"/>
          </p:cNvGraphicFramePr>
          <p:nvPr>
            <p:ph idx="1"/>
          </p:nvPr>
        </p:nvGraphicFramePr>
        <p:xfrm>
          <a:off x="7353300" y="2286000"/>
          <a:ext cx="2590800" cy="210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Photo Editor Photo" r:id="rId3" imgW="9057143" imgH="7380952" progId="">
                  <p:embed/>
                </p:oleObj>
              </mc:Choice>
              <mc:Fallback>
                <p:oleObj name="Photo Editor Photo" r:id="rId3" imgW="9057143" imgH="7380952" progId="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3300" y="2286000"/>
                        <a:ext cx="2590800" cy="2109788"/>
                      </a:xfrm>
                      <a:prstGeom prst="rect">
                        <a:avLst/>
                      </a:prstGeom>
                      <a:noFill/>
                      <a:ln w="19050" cap="sq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00"/>
                </a:solidFill>
              </a:rPr>
              <a:t>Demographic Structure</a:t>
            </a:r>
            <a:endParaRPr lang="en-US"/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152400" y="1676400"/>
            <a:ext cx="9982200" cy="4914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Arial" charset="0"/>
              </a:rPr>
              <a:t>Infants:        birth - 1 yrs </a:t>
            </a:r>
          </a:p>
          <a:p>
            <a:pPr>
              <a:spcBef>
                <a:spcPct val="50000"/>
              </a:spcBef>
            </a:pPr>
            <a:endParaRPr lang="en-US" sz="2800"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2800">
                <a:latin typeface="Arial" charset="0"/>
              </a:rPr>
              <a:t>Juveniles:    1 - ~3.5 yrs</a:t>
            </a:r>
          </a:p>
          <a:p>
            <a:pPr>
              <a:spcBef>
                <a:spcPct val="50000"/>
              </a:spcBef>
            </a:pPr>
            <a:endParaRPr lang="en-US" sz="2800"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2800">
                <a:latin typeface="Arial" charset="0"/>
              </a:rPr>
              <a:t>Subadults: ~3.5 - ~4.5 yrs</a:t>
            </a:r>
          </a:p>
          <a:p>
            <a:pPr>
              <a:spcBef>
                <a:spcPct val="50000"/>
              </a:spcBef>
            </a:pPr>
            <a:endParaRPr lang="en-US" sz="2800"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2800">
                <a:latin typeface="Arial" charset="0"/>
              </a:rPr>
              <a:t>Adults:       ~4.5 / 5 yrs</a:t>
            </a:r>
          </a:p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1029" name="Line 6"/>
          <p:cNvSpPr>
            <a:spLocks noChangeShapeType="1"/>
          </p:cNvSpPr>
          <p:nvPr/>
        </p:nvSpPr>
        <p:spPr bwMode="auto">
          <a:xfrm>
            <a:off x="3886200" y="5791200"/>
            <a:ext cx="457200" cy="0"/>
          </a:xfrm>
          <a:prstGeom prst="line">
            <a:avLst/>
          </a:prstGeom>
          <a:noFill/>
          <a:ln w="41275" cap="sq">
            <a:solidFill>
              <a:srgbClr val="FFFF00"/>
            </a:solidFill>
            <a:round/>
            <a:headEnd type="none" w="sm" len="sm"/>
            <a:tailEnd type="triangle" w="sm" len="sm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30" name="Picture 7" descr="slide4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57700" y="4876800"/>
            <a:ext cx="2667000" cy="17748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31" name="Picture 8" descr="slide49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9000" y="4648200"/>
            <a:ext cx="2362200" cy="2006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32" name="Picture 9" descr="slide5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1600200"/>
            <a:ext cx="3048000" cy="20050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33" name="Line 10"/>
          <p:cNvSpPr>
            <a:spLocks noChangeShapeType="1"/>
          </p:cNvSpPr>
          <p:nvPr/>
        </p:nvSpPr>
        <p:spPr bwMode="auto">
          <a:xfrm>
            <a:off x="4191000" y="1981200"/>
            <a:ext cx="1371600" cy="685800"/>
          </a:xfrm>
          <a:prstGeom prst="line">
            <a:avLst/>
          </a:prstGeom>
          <a:noFill/>
          <a:ln w="22225" cap="sq">
            <a:solidFill>
              <a:srgbClr val="FFFF00"/>
            </a:solidFill>
            <a:round/>
            <a:headEnd type="none" w="sm" len="sm"/>
            <a:tailEnd type="triangle" w="lg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" name="Line 11"/>
          <p:cNvSpPr>
            <a:spLocks noChangeShapeType="1"/>
          </p:cNvSpPr>
          <p:nvPr/>
        </p:nvSpPr>
        <p:spPr bwMode="auto">
          <a:xfrm>
            <a:off x="4191000" y="3276600"/>
            <a:ext cx="2209800" cy="0"/>
          </a:xfrm>
          <a:prstGeom prst="line">
            <a:avLst/>
          </a:prstGeom>
          <a:noFill/>
          <a:ln w="22225" cap="sq">
            <a:solidFill>
              <a:srgbClr val="FFFF00"/>
            </a:solidFill>
            <a:round/>
            <a:headEnd type="none" w="sm" len="sm"/>
            <a:tailEnd type="triangle" w="lg" len="med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00"/>
                </a:solidFill>
              </a:rPr>
              <a:t>Demographic Structure</a:t>
            </a:r>
            <a:endParaRPr lang="en-US"/>
          </a:p>
        </p:txBody>
      </p:sp>
      <p:sp>
        <p:nvSpPr>
          <p:cNvPr id="292867" name="Text Box 3"/>
          <p:cNvSpPr txBox="1">
            <a:spLocks noChangeArrowheads="1"/>
          </p:cNvSpPr>
          <p:nvPr/>
        </p:nvSpPr>
        <p:spPr bwMode="auto">
          <a:xfrm>
            <a:off x="304800" y="1349375"/>
            <a:ext cx="9982200" cy="48228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FF00"/>
                </a:solidFill>
                <a:latin typeface="Arial" charset="0"/>
              </a:rPr>
              <a:t>Types of Group Composition: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600" dirty="0">
                <a:latin typeface="Arial" charset="0"/>
              </a:rPr>
              <a:t> Solitary species (e.g., Orangutan) ???</a:t>
            </a:r>
          </a:p>
          <a:p>
            <a:pPr>
              <a:spcBef>
                <a:spcPct val="50000"/>
              </a:spcBef>
            </a:pPr>
            <a:endParaRPr lang="en-US" sz="2600" dirty="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2800" dirty="0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2800" dirty="0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2800" dirty="0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2800" dirty="0">
              <a:solidFill>
                <a:srgbClr val="FFFF00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lang="en-US" dirty="0"/>
          </a:p>
        </p:txBody>
      </p:sp>
      <p:pic>
        <p:nvPicPr>
          <p:cNvPr id="292871" name="Picture 7" descr="orangpla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47900" y="2670175"/>
            <a:ext cx="5867400" cy="3890963"/>
          </a:xfrm>
          <a:noFill/>
          <a:ln w="25400">
            <a:solidFill>
              <a:schemeClr val="tx1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00"/>
                </a:solidFill>
              </a:rPr>
              <a:t>Demographic Structure</a:t>
            </a:r>
            <a:endParaRPr lang="en-US"/>
          </a:p>
        </p:txBody>
      </p:sp>
      <p:pic>
        <p:nvPicPr>
          <p:cNvPr id="9219" name="Picture 4" descr="Emperor tamarin p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23900" y="3352800"/>
            <a:ext cx="3843338" cy="3106738"/>
          </a:xfrm>
          <a:noFill/>
          <a:ln>
            <a:solidFill>
              <a:schemeClr val="tx1"/>
            </a:solidFill>
          </a:ln>
        </p:spPr>
      </p:pic>
      <p:sp>
        <p:nvSpPr>
          <p:cNvPr id="9220" name="Text Box 3"/>
          <p:cNvSpPr txBox="1">
            <a:spLocks noChangeArrowheads="1"/>
          </p:cNvSpPr>
          <p:nvPr/>
        </p:nvSpPr>
        <p:spPr bwMode="auto">
          <a:xfrm>
            <a:off x="304800" y="1219200"/>
            <a:ext cx="9982200" cy="17097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FF00"/>
                </a:solidFill>
                <a:latin typeface="Arial" charset="0"/>
              </a:rPr>
              <a:t>Types of Group Composition: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600" dirty="0">
                <a:latin typeface="Arial" charset="0"/>
              </a:rPr>
              <a:t> </a:t>
            </a:r>
            <a:r>
              <a:rPr lang="en-US" sz="2600" dirty="0">
                <a:solidFill>
                  <a:schemeClr val="tx2"/>
                </a:solidFill>
                <a:latin typeface="Arial" charset="0"/>
              </a:rPr>
              <a:t>Solitary species (e.g., Orangutan) ???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600" dirty="0">
                <a:latin typeface="Arial" charset="0"/>
              </a:rPr>
              <a:t> “Monogamous” Family Group (e.g., </a:t>
            </a:r>
            <a:r>
              <a:rPr lang="en-US" sz="2600" dirty="0" err="1">
                <a:latin typeface="Arial" charset="0"/>
              </a:rPr>
              <a:t>tamarins</a:t>
            </a:r>
            <a:r>
              <a:rPr lang="en-US" sz="2600" dirty="0">
                <a:latin typeface="Arial" charset="0"/>
              </a:rPr>
              <a:t>, gibbons)</a:t>
            </a:r>
            <a:endParaRPr lang="en-US" dirty="0"/>
          </a:p>
        </p:txBody>
      </p:sp>
      <p:pic>
        <p:nvPicPr>
          <p:cNvPr id="9221" name="Picture 6" descr="hylobatesmoloch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67300" y="3162300"/>
            <a:ext cx="4953000" cy="3413125"/>
          </a:xfrm>
          <a:noFill/>
          <a:ln w="25400">
            <a:solidFill>
              <a:schemeClr val="tx1"/>
            </a:solidFill>
          </a:ln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00"/>
                </a:solidFill>
              </a:rPr>
              <a:t>Demographic Structure</a:t>
            </a:r>
            <a:endParaRPr lang="en-US"/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304800" y="1219200"/>
            <a:ext cx="9982200" cy="58150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FF00"/>
                </a:solidFill>
                <a:latin typeface="Arial" charset="0"/>
              </a:rPr>
              <a:t>Types of Group Composition: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600" dirty="0">
                <a:latin typeface="Arial" charset="0"/>
              </a:rPr>
              <a:t> </a:t>
            </a:r>
            <a:r>
              <a:rPr lang="en-US" sz="2600" dirty="0">
                <a:solidFill>
                  <a:schemeClr val="tx2"/>
                </a:solidFill>
                <a:latin typeface="Arial" charset="0"/>
              </a:rPr>
              <a:t>Solitary species (e.g., Orangutan) ???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600" dirty="0">
                <a:solidFill>
                  <a:schemeClr val="tx2"/>
                </a:solidFill>
                <a:latin typeface="Arial" charset="0"/>
              </a:rPr>
              <a:t> “Monogamous” family group (e.g., </a:t>
            </a:r>
            <a:r>
              <a:rPr lang="en-US" sz="2600" dirty="0" err="1">
                <a:solidFill>
                  <a:schemeClr val="tx2"/>
                </a:solidFill>
                <a:latin typeface="Arial" charset="0"/>
              </a:rPr>
              <a:t>tamarins</a:t>
            </a:r>
            <a:r>
              <a:rPr lang="en-US" sz="2600" dirty="0">
                <a:solidFill>
                  <a:schemeClr val="tx2"/>
                </a:solidFill>
                <a:latin typeface="Arial" charset="0"/>
              </a:rPr>
              <a:t>, gibbons)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600" dirty="0">
                <a:latin typeface="Arial" charset="0"/>
              </a:rPr>
              <a:t> One-male / multi-female </a:t>
            </a:r>
            <a:r>
              <a:rPr lang="en-US" sz="2600" dirty="0" err="1">
                <a:latin typeface="Arial" charset="0"/>
              </a:rPr>
              <a:t>grp</a:t>
            </a:r>
            <a:r>
              <a:rPr lang="en-US" sz="2600" dirty="0">
                <a:latin typeface="Arial" charset="0"/>
              </a:rPr>
              <a:t> (e.g., </a:t>
            </a:r>
            <a:r>
              <a:rPr lang="en-US" sz="2000" dirty="0">
                <a:latin typeface="Arial" charset="0"/>
              </a:rPr>
              <a:t>hanuman </a:t>
            </a:r>
            <a:r>
              <a:rPr lang="en-US" sz="2000" dirty="0" err="1">
                <a:latin typeface="Arial" charset="0"/>
              </a:rPr>
              <a:t>langur</a:t>
            </a:r>
            <a:r>
              <a:rPr lang="en-US" sz="2000" dirty="0">
                <a:latin typeface="Arial" charset="0"/>
              </a:rPr>
              <a:t>, </a:t>
            </a:r>
            <a:r>
              <a:rPr lang="en-US" sz="2000" dirty="0" err="1">
                <a:latin typeface="Arial" charset="0"/>
              </a:rPr>
              <a:t>hamadryas</a:t>
            </a:r>
            <a:r>
              <a:rPr lang="en-US" sz="2000" dirty="0">
                <a:latin typeface="Arial" charset="0"/>
              </a:rPr>
              <a:t> baboon</a:t>
            </a:r>
            <a:r>
              <a:rPr lang="en-US" sz="2600" dirty="0">
                <a:latin typeface="Arial" charset="0"/>
              </a:rPr>
              <a:t>)</a:t>
            </a:r>
          </a:p>
          <a:p>
            <a:endParaRPr lang="en-US" sz="2600" dirty="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2800" dirty="0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2800" dirty="0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2800" dirty="0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2800" dirty="0">
              <a:solidFill>
                <a:srgbClr val="FFFF00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lang="en-US" dirty="0"/>
          </a:p>
        </p:txBody>
      </p:sp>
      <p:pic>
        <p:nvPicPr>
          <p:cNvPr id="10244" name="Picture 4" descr="rk6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0700" y="3733800"/>
            <a:ext cx="4267200" cy="2919413"/>
          </a:xfrm>
          <a:noFill/>
          <a:ln w="25400">
            <a:solidFill>
              <a:schemeClr val="tx1"/>
            </a:solidFill>
          </a:ln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266700" y="1219200"/>
            <a:ext cx="10363200" cy="7270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FF00"/>
                </a:solidFill>
                <a:latin typeface="Arial" charset="0"/>
              </a:rPr>
              <a:t>Types of Group Composition: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600" dirty="0">
                <a:latin typeface="Arial" charset="0"/>
              </a:rPr>
              <a:t> </a:t>
            </a:r>
            <a:r>
              <a:rPr lang="en-US" sz="2600" dirty="0">
                <a:solidFill>
                  <a:schemeClr val="tx2"/>
                </a:solidFill>
                <a:latin typeface="Arial" charset="0"/>
              </a:rPr>
              <a:t>Solitary species (e.g., Orangutan) ???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600" dirty="0">
                <a:solidFill>
                  <a:schemeClr val="tx2"/>
                </a:solidFill>
                <a:latin typeface="Arial" charset="0"/>
              </a:rPr>
              <a:t> “Monogamous” family group (e.g., </a:t>
            </a:r>
            <a:r>
              <a:rPr lang="en-US" sz="2600" dirty="0" err="1">
                <a:solidFill>
                  <a:schemeClr val="tx2"/>
                </a:solidFill>
                <a:latin typeface="Arial" charset="0"/>
              </a:rPr>
              <a:t>tamarins</a:t>
            </a:r>
            <a:r>
              <a:rPr lang="en-US" sz="2600" dirty="0">
                <a:solidFill>
                  <a:schemeClr val="tx2"/>
                </a:solidFill>
                <a:latin typeface="Arial" charset="0"/>
              </a:rPr>
              <a:t>, gibbons)</a:t>
            </a:r>
          </a:p>
          <a:p>
            <a:pPr>
              <a:spcBef>
                <a:spcPct val="55000"/>
              </a:spcBef>
              <a:buFontTx/>
              <a:buChar char="•"/>
            </a:pPr>
            <a:r>
              <a:rPr lang="en-US" sz="2600" dirty="0">
                <a:solidFill>
                  <a:schemeClr val="tx2"/>
                </a:solidFill>
                <a:latin typeface="Arial" charset="0"/>
              </a:rPr>
              <a:t> One-male /multi-female grp (e.g., </a:t>
            </a:r>
            <a:r>
              <a:rPr lang="en-US" sz="2000" dirty="0">
                <a:solidFill>
                  <a:schemeClr val="tx2"/>
                </a:solidFill>
                <a:latin typeface="Arial" charset="0"/>
              </a:rPr>
              <a:t>hanuman </a:t>
            </a:r>
            <a:r>
              <a:rPr lang="en-US" sz="2000" dirty="0" err="1">
                <a:solidFill>
                  <a:schemeClr val="tx2"/>
                </a:solidFill>
                <a:latin typeface="Arial" charset="0"/>
              </a:rPr>
              <a:t>langur</a:t>
            </a:r>
            <a:r>
              <a:rPr lang="en-US" sz="2000" dirty="0">
                <a:solidFill>
                  <a:schemeClr val="tx2"/>
                </a:solidFill>
                <a:latin typeface="Arial" charset="0"/>
              </a:rPr>
              <a:t>, </a:t>
            </a:r>
            <a:r>
              <a:rPr lang="en-US" sz="2000" dirty="0" err="1">
                <a:solidFill>
                  <a:schemeClr val="tx2"/>
                </a:solidFill>
                <a:latin typeface="Arial" charset="0"/>
              </a:rPr>
              <a:t>hamadryas</a:t>
            </a:r>
            <a:r>
              <a:rPr lang="en-US" sz="2000" dirty="0">
                <a:solidFill>
                  <a:schemeClr val="tx2"/>
                </a:solidFill>
                <a:latin typeface="Arial" charset="0"/>
              </a:rPr>
              <a:t> baboon)                                                    </a:t>
            </a:r>
            <a:endParaRPr lang="en-US" sz="2600" dirty="0">
              <a:solidFill>
                <a:schemeClr val="tx2"/>
              </a:solidFill>
              <a:latin typeface="Arial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600" dirty="0">
                <a:latin typeface="Arial" charset="0"/>
              </a:rPr>
              <a:t> Multi-male /multi female group (e.g., macaques, etc.)</a:t>
            </a:r>
          </a:p>
          <a:p>
            <a:pPr>
              <a:spcBef>
                <a:spcPct val="50000"/>
              </a:spcBef>
            </a:pPr>
            <a:endParaRPr lang="en-US" sz="2600" dirty="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2800" dirty="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2800" dirty="0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2800" dirty="0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2800" dirty="0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2800" dirty="0">
              <a:solidFill>
                <a:srgbClr val="FFFF00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lang="en-US" dirty="0"/>
          </a:p>
        </p:txBody>
      </p:sp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00"/>
                </a:solidFill>
              </a:rPr>
              <a:t>Demographic Structure</a:t>
            </a:r>
            <a:endParaRPr lang="en-US"/>
          </a:p>
        </p:txBody>
      </p:sp>
      <p:pic>
        <p:nvPicPr>
          <p:cNvPr id="2053" name="Picture 4" descr="TNR0502f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85900" y="4379913"/>
            <a:ext cx="3124200" cy="2166937"/>
          </a:xfrm>
          <a:noFill/>
          <a:ln w="28575">
            <a:solidFill>
              <a:schemeClr val="tx1"/>
            </a:solidFill>
          </a:ln>
        </p:spPr>
      </p:pic>
      <p:graphicFrame>
        <p:nvGraphicFramePr>
          <p:cNvPr id="2050" name="Object 6"/>
          <p:cNvGraphicFramePr>
            <a:graphicFrameLocks noGrp="1" noChangeAspect="1"/>
          </p:cNvGraphicFramePr>
          <p:nvPr>
            <p:ph sz="half" idx="2"/>
          </p:nvPr>
        </p:nvGraphicFramePr>
        <p:xfrm>
          <a:off x="5219700" y="4389438"/>
          <a:ext cx="2895600" cy="2147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Photo Editor Photo" r:id="rId4" imgW="10619048" imgH="7876190" progId="">
                  <p:embed/>
                </p:oleObj>
              </mc:Choice>
              <mc:Fallback>
                <p:oleObj name="Photo Editor Photo" r:id="rId4" imgW="10619048" imgH="787619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4389438"/>
                        <a:ext cx="2895600" cy="2147887"/>
                      </a:xfrm>
                      <a:prstGeom prst="rect">
                        <a:avLst/>
                      </a:prstGeom>
                      <a:noFill/>
                      <a:ln w="25400" cap="sq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743950" cy="762000"/>
          </a:xfrm>
        </p:spPr>
        <p:txBody>
          <a:bodyPr/>
          <a:lstStyle/>
          <a:p>
            <a:r>
              <a:rPr lang="en-US">
                <a:solidFill>
                  <a:srgbClr val="FFFF00"/>
                </a:solidFill>
              </a:rPr>
              <a:t>Life-History Processes</a:t>
            </a:r>
            <a:endParaRPr lang="en-US"/>
          </a:p>
        </p:txBody>
      </p:sp>
      <p:sp>
        <p:nvSpPr>
          <p:cNvPr id="293891" name="Text Box 3"/>
          <p:cNvSpPr txBox="1">
            <a:spLocks noChangeArrowheads="1"/>
          </p:cNvSpPr>
          <p:nvPr/>
        </p:nvSpPr>
        <p:spPr bwMode="auto">
          <a:xfrm>
            <a:off x="304800" y="1219200"/>
            <a:ext cx="9982200" cy="5795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Arial" charset="0"/>
              </a:rPr>
              <a:t>- The factors that maintain group size and composition</a:t>
            </a:r>
          </a:p>
          <a:p>
            <a:pPr>
              <a:spcBef>
                <a:spcPct val="50000"/>
              </a:spcBef>
            </a:pPr>
            <a:endParaRPr lang="en-US" sz="2800">
              <a:latin typeface="Arial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800">
                <a:latin typeface="Arial" charset="0"/>
              </a:rPr>
              <a:t>  </a:t>
            </a:r>
            <a:r>
              <a:rPr lang="en-US" sz="2800">
                <a:solidFill>
                  <a:srgbClr val="FFFF00"/>
                </a:solidFill>
                <a:latin typeface="Arial" charset="0"/>
              </a:rPr>
              <a:t>Birth and Death rates</a:t>
            </a:r>
            <a:endParaRPr lang="en-US" sz="2800">
              <a:latin typeface="Arial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800">
                <a:latin typeface="Arial" charset="0"/>
              </a:rPr>
              <a:t>  </a:t>
            </a:r>
            <a:r>
              <a:rPr lang="en-US" sz="2800">
                <a:solidFill>
                  <a:srgbClr val="FFFF00"/>
                </a:solidFill>
                <a:latin typeface="Arial" charset="0"/>
              </a:rPr>
              <a:t>Migration</a:t>
            </a:r>
            <a:r>
              <a:rPr lang="en-US" sz="2800">
                <a:latin typeface="Arial" charset="0"/>
              </a:rPr>
              <a:t>  (immigration [in]  and emigration [out])</a:t>
            </a:r>
          </a:p>
          <a:p>
            <a:pPr>
              <a:spcBef>
                <a:spcPct val="50000"/>
              </a:spcBef>
            </a:pPr>
            <a:endParaRPr lang="en-US" sz="2800">
              <a:latin typeface="Arial" charset="0"/>
            </a:endParaRPr>
          </a:p>
          <a:p>
            <a:r>
              <a:rPr lang="en-US">
                <a:latin typeface="Arial" charset="0"/>
              </a:rPr>
              <a:t>note:  various environmental factors can also influence group size</a:t>
            </a:r>
          </a:p>
          <a:p>
            <a:r>
              <a:rPr lang="en-US">
                <a:latin typeface="Arial" charset="0"/>
              </a:rPr>
              <a:t>           e.g., food abundance.</a:t>
            </a:r>
          </a:p>
          <a:p>
            <a:endParaRPr lang="en-US">
              <a:latin typeface="Arial" charset="0"/>
            </a:endParaRPr>
          </a:p>
          <a:p>
            <a:endParaRPr lang="en-US" sz="2800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2800">
              <a:solidFill>
                <a:srgbClr val="FFFF00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3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3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3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3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ue template">
  <a:themeElements>
    <a:clrScheme name="Blue template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9999"/>
      </a:accent1>
      <a:accent2>
        <a:srgbClr val="FF9933"/>
      </a:accent2>
      <a:accent3>
        <a:srgbClr val="AAB8E2"/>
      </a:accent3>
      <a:accent4>
        <a:srgbClr val="DADADA"/>
      </a:accent4>
      <a:accent5>
        <a:srgbClr val="AACACA"/>
      </a:accent5>
      <a:accent6>
        <a:srgbClr val="E78A2D"/>
      </a:accent6>
      <a:hlink>
        <a:srgbClr val="330099"/>
      </a:hlink>
      <a:folHlink>
        <a:srgbClr val="CBCBCB"/>
      </a:folHlink>
    </a:clrScheme>
    <a:fontScheme name="Blue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ue template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template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template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HD:Blue template</Template>
  <TotalTime>3601</TotalTime>
  <Words>352</Words>
  <Application>Microsoft Office PowerPoint</Application>
  <PresentationFormat>35mm Slides</PresentationFormat>
  <Paragraphs>93</Paragraphs>
  <Slides>12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Times New Roman</vt:lpstr>
      <vt:lpstr>Blue template</vt:lpstr>
      <vt:lpstr>Photo Editor Photo</vt:lpstr>
      <vt:lpstr>Demography</vt:lpstr>
      <vt:lpstr>Demographic Structure</vt:lpstr>
      <vt:lpstr>Demographic Structure</vt:lpstr>
      <vt:lpstr>Demographic Structure</vt:lpstr>
      <vt:lpstr>Demographic Structure</vt:lpstr>
      <vt:lpstr>Demographic Structure</vt:lpstr>
      <vt:lpstr>Demographic Structure</vt:lpstr>
      <vt:lpstr>Demographic Structure</vt:lpstr>
      <vt:lpstr>Life-History Processes</vt:lpstr>
      <vt:lpstr>Life-History Processes</vt:lpstr>
      <vt:lpstr>Life-History Processes</vt:lpstr>
      <vt:lpstr>Life-History Processes</vt:lpstr>
    </vt:vector>
  </TitlesOfParts>
  <Company>RPRC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CBF Macaques sent to the WaRPRC</dc:title>
  <dc:creator>Marj Domenowske</dc:creator>
  <cp:lastModifiedBy>CENTER FOR GLOBAL FIELD STUDY</cp:lastModifiedBy>
  <cp:revision>389</cp:revision>
  <cp:lastPrinted>2002-03-22T16:19:34Z</cp:lastPrinted>
  <dcterms:created xsi:type="dcterms:W3CDTF">2000-03-21T21:27:17Z</dcterms:created>
  <dcterms:modified xsi:type="dcterms:W3CDTF">2019-01-26T10:34:01Z</dcterms:modified>
</cp:coreProperties>
</file>